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632700" cy="10764838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1">
          <p15:clr>
            <a:srgbClr val="A4A3A4"/>
          </p15:clr>
        </p15:guide>
        <p15:guide id="2" pos="24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9966"/>
    <a:srgbClr val="EB7115"/>
    <a:srgbClr val="CC66FF"/>
    <a:srgbClr val="0000FF"/>
    <a:srgbClr val="CCFFFF"/>
    <a:srgbClr val="008000"/>
    <a:srgbClr val="99FF99"/>
    <a:srgbClr val="FF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 snapToGrid="0">
      <p:cViewPr>
        <p:scale>
          <a:sx n="100" d="100"/>
          <a:sy n="100" d="100"/>
        </p:scale>
        <p:origin x="1219" y="-3178"/>
      </p:cViewPr>
      <p:guideLst>
        <p:guide orient="horz" pos="3391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4088" y="1762125"/>
            <a:ext cx="5724525" cy="37480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54088" y="5654675"/>
            <a:ext cx="5724525" cy="25987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7F31-55AD-4CA6-A3AC-19BCBFC7DA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292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CB74B-0E19-4000-AC50-3414A9E872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421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534025" y="431800"/>
            <a:ext cx="1717675" cy="91836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1000" y="431800"/>
            <a:ext cx="5000625" cy="91836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C05DD-FB58-4303-8EB8-B620283BBC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42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AD49D-3E2F-42C5-A8B3-27F6E21A83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58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2684463"/>
            <a:ext cx="6583363" cy="44767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7204075"/>
            <a:ext cx="6583363" cy="23542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EF923-41C5-45BD-9AF8-E5077302F6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74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1000" y="2511425"/>
            <a:ext cx="3359150" cy="71040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92550" y="2511425"/>
            <a:ext cx="3359150" cy="71040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4857-041F-42EC-A660-74D1F82EDC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80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463" y="573088"/>
            <a:ext cx="6583362" cy="20812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5463" y="2638425"/>
            <a:ext cx="3228975" cy="12938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5463" y="3932238"/>
            <a:ext cx="3228975" cy="57832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63975" y="2638425"/>
            <a:ext cx="3244850" cy="12938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63975" y="3932238"/>
            <a:ext cx="3244850" cy="57832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F83B8-DE61-4E96-B43B-CD323148A1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28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A402B-5C6D-46BB-B50F-067335D1F5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969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3D5B8-720D-424E-8510-16CBEAA6F8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9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463" y="717550"/>
            <a:ext cx="2462212" cy="2511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44850" y="1549400"/>
            <a:ext cx="3863975" cy="7650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5463" y="3228975"/>
            <a:ext cx="2462212" cy="5983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32800-CA56-46BA-B1F2-9661EDE2D0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35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463" y="717550"/>
            <a:ext cx="2462212" cy="2511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44850" y="1549400"/>
            <a:ext cx="3863975" cy="7650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5463" y="3228975"/>
            <a:ext cx="2462212" cy="5983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3D0-0BC7-4D62-B5FE-414CA8068B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593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31800"/>
            <a:ext cx="687070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29" tIns="52564" rIns="105129" bIns="525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511425"/>
            <a:ext cx="6870700" cy="710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29" tIns="52564" rIns="105129" bIns="52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9802813"/>
            <a:ext cx="1781175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29" tIns="52564" rIns="105129" bIns="52564" numCol="1" anchor="t" anchorCtr="0" compatLnSpc="1">
            <a:prstTxWarp prst="textNoShape">
              <a:avLst/>
            </a:prstTxWarp>
          </a:bodyPr>
          <a:lstStyle>
            <a:lvl1pPr defTabSz="1050925" eaLnBrk="1" hangingPunct="1">
              <a:defRPr sz="1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8263" y="9802813"/>
            <a:ext cx="2416175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29" tIns="52564" rIns="105129" bIns="52564" numCol="1" anchor="t" anchorCtr="0" compatLnSpc="1">
            <a:prstTxWarp prst="textNoShape">
              <a:avLst/>
            </a:prstTxWarp>
          </a:bodyPr>
          <a:lstStyle>
            <a:lvl1pPr algn="ctr" defTabSz="1050925" eaLnBrk="1" hangingPunct="1">
              <a:defRPr sz="1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70525" y="9802813"/>
            <a:ext cx="1781175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5129" tIns="52564" rIns="105129" bIns="52564" numCol="1" anchor="t" anchorCtr="0" compatLnSpc="1">
            <a:prstTxWarp prst="textNoShape">
              <a:avLst/>
            </a:prstTxWarp>
          </a:bodyPr>
          <a:lstStyle>
            <a:lvl1pPr algn="r" defTabSz="1050925" eaLnBrk="1" hangingPunct="1">
              <a:defRPr sz="1600"/>
            </a:lvl1pPr>
          </a:lstStyle>
          <a:p>
            <a:pPr>
              <a:defRPr/>
            </a:pPr>
            <a:fld id="{9EBF74AF-BEAB-4A36-9EA4-F96B91D2BB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0925" rtl="0" eaLnBrk="0" fontAlgn="base" hangingPunct="0">
        <a:spcBef>
          <a:spcPct val="0"/>
        </a:spcBef>
        <a:spcAft>
          <a:spcPct val="0"/>
        </a:spcAft>
        <a:defRPr kumimoji="1" sz="5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50925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defTabSz="1050925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defTabSz="1050925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defTabSz="1050925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defTabSz="1050925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defTabSz="1050925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defTabSz="1050925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defTabSz="1050925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93700" indent="-393700" algn="l" defTabSz="105092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4075" indent="-328613" algn="l" defTabSz="105092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4450" indent="-263525" algn="l" defTabSz="1050925" rtl="0" eaLnBrk="0" fontAlgn="base" hangingPunct="0">
        <a:spcBef>
          <a:spcPct val="20000"/>
        </a:spcBef>
        <a:spcAft>
          <a:spcPct val="0"/>
        </a:spcAft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9913" indent="-263525" algn="l" defTabSz="105092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5375" indent="-263525" algn="l" defTabSz="105092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レビ画面の前に立っている女性&#10;&#10;低い精度で自動的に生成された説明">
            <a:extLst>
              <a:ext uri="{FF2B5EF4-FFF2-40B4-BE49-F238E27FC236}">
                <a16:creationId xmlns:a16="http://schemas.microsoft.com/office/drawing/2014/main" id="{EA52AFAC-600D-467A-BEAD-4EFE3A77BA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75" y="2394949"/>
            <a:ext cx="2626985" cy="1947917"/>
          </a:xfrm>
          <a:prstGeom prst="rect">
            <a:avLst/>
          </a:prstGeom>
        </p:spPr>
      </p:pic>
      <p:sp>
        <p:nvSpPr>
          <p:cNvPr id="21" name="Rectangle 2">
            <a:extLst>
              <a:ext uri="{FF2B5EF4-FFF2-40B4-BE49-F238E27FC236}">
                <a16:creationId xmlns:a16="http://schemas.microsoft.com/office/drawing/2014/main" id="{D2DC5844-A0A5-4E0A-84CF-99DC1FE9C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77266"/>
            <a:ext cx="7632700" cy="186540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lIns="91437" tIns="45719" rIns="91437" bIns="45719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ja-JP" altLang="en-US" sz="3780" dirty="0">
              <a:ea typeface="HGP創英角ｺﾞｼｯｸUB" panose="020B0900000000000000" pitchFamily="50" charset="-128"/>
            </a:endParaRPr>
          </a:p>
        </p:txBody>
      </p:sp>
      <p:sp>
        <p:nvSpPr>
          <p:cNvPr id="40" name="WordArt 30"/>
          <p:cNvSpPr>
            <a:spLocks noChangeArrowheads="1" noChangeShapeType="1" noTextEdit="1"/>
          </p:cNvSpPr>
          <p:nvPr/>
        </p:nvSpPr>
        <p:spPr bwMode="auto">
          <a:xfrm>
            <a:off x="753268" y="5746315"/>
            <a:ext cx="1217422" cy="27261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 eaLnBrk="1" hangingPunct="1">
              <a:defRPr/>
            </a:pPr>
            <a:r>
              <a:rPr lang="ja-JP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ＭＳ Ｐゴシック" panose="020B0600070205080204" pitchFamily="50" charset="-128"/>
              </a:rPr>
              <a:t>第１回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238842" y="267577"/>
            <a:ext cx="7328453" cy="122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7" tIns="45719" rIns="91437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44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4800" dirty="0">
                <a:latin typeface="Berlin Sans FB" panose="020E0602020502020306" pitchFamily="34" charset="0"/>
                <a:ea typeface="HGP創英角ｺﾞｼｯｸUB" panose="020B0900000000000000" pitchFamily="50" charset="-128"/>
              </a:rPr>
              <a:t>NAKAMURA </a:t>
            </a:r>
            <a:r>
              <a:rPr lang="en-US" altLang="ja-JP" sz="4800" dirty="0">
                <a:solidFill>
                  <a:srgbClr val="FF0000"/>
                </a:solidFill>
                <a:latin typeface="Berlin Sans FB" panose="020E0602020502020306" pitchFamily="34" charset="0"/>
                <a:ea typeface="HGP創英角ｺﾞｼｯｸUB" panose="020B0900000000000000" pitchFamily="50" charset="-128"/>
              </a:rPr>
              <a:t> English</a:t>
            </a:r>
          </a:p>
          <a:p>
            <a:pPr>
              <a:lnSpc>
                <a:spcPts val="44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rgbClr val="FF0000"/>
                </a:solidFill>
                <a:latin typeface="Berlin Sans FB" panose="020E0602020502020306" pitchFamily="34" charset="0"/>
                <a:ea typeface="HGP創英角ｺﾞｼｯｸUB" panose="020B0900000000000000" pitchFamily="50" charset="-128"/>
              </a:rPr>
              <a:t>　</a:t>
            </a:r>
            <a:r>
              <a:rPr lang="en-US" altLang="ja-JP" sz="4800" dirty="0">
                <a:solidFill>
                  <a:srgbClr val="FF0000"/>
                </a:solidFill>
                <a:latin typeface="Berlin Sans FB" panose="020E0602020502020306" pitchFamily="34" charset="0"/>
                <a:ea typeface="HGP創英角ｺﾞｼｯｸUB" panose="020B0900000000000000" pitchFamily="50" charset="-128"/>
              </a:rPr>
              <a:t>Presentation Contest </a:t>
            </a:r>
            <a:r>
              <a:rPr lang="ja-JP" altLang="en-US" sz="4000" dirty="0">
                <a:latin typeface="Berlin Sans FB" panose="020E0602020502020306" pitchFamily="34" charset="0"/>
                <a:ea typeface="HGP創英角ｺﾞｼｯｸUB" panose="020B0900000000000000" pitchFamily="50" charset="-128"/>
              </a:rPr>
              <a:t>開催</a:t>
            </a:r>
            <a:endParaRPr lang="ja-JP" altLang="en-US" sz="4800" dirty="0">
              <a:latin typeface="Berlin Sans FB" panose="020E0602020502020306" pitchFamily="34" charset="0"/>
              <a:ea typeface="HGP創英角ｺﾞｼｯｸUB" panose="020B0900000000000000" pitchFamily="50" charset="-128"/>
            </a:endParaRPr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238842" y="4513416"/>
            <a:ext cx="7155013" cy="480183"/>
          </a:xfrm>
          <a:prstGeom prst="roundRect">
            <a:avLst>
              <a:gd name="adj" fmla="val 12852"/>
            </a:avLst>
          </a:prstGeom>
          <a:solidFill>
            <a:srgbClr val="92D050"/>
          </a:solidFill>
          <a:ln w="63500">
            <a:solidFill>
              <a:schemeClr val="accent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ctr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20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 ン テ ス ト 内 容</a:t>
            </a: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97" y="-54703"/>
            <a:ext cx="835579" cy="835579"/>
          </a:xfrm>
          <a:prstGeom prst="rect">
            <a:avLst/>
          </a:prstGeom>
        </p:spPr>
      </p:pic>
      <p:sp>
        <p:nvSpPr>
          <p:cNvPr id="24" name="テキスト ボックス 8">
            <a:extLst>
              <a:ext uri="{FF2B5EF4-FFF2-40B4-BE49-F238E27FC236}">
                <a16:creationId xmlns:a16="http://schemas.microsoft.com/office/drawing/2014/main" id="{2BCE3311-56DF-4EC8-BCD4-AAA17346B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437" y="2055201"/>
            <a:ext cx="4757778" cy="230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  <a:cs typeface="Meiryo UI" pitchFamily="50" charset="-128"/>
              </a:rPr>
              <a:t>　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*対象：女子小・中学生</a:t>
            </a:r>
            <a:endParaRPr lang="en-US" altLang="ja-JP" sz="16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*テーマ：</a:t>
            </a:r>
            <a:r>
              <a:rPr lang="en-US" altLang="ja-JP" sz="1600" b="1" dirty="0">
                <a:solidFill>
                  <a:prstClr val="black"/>
                </a:solidFill>
                <a:highlight>
                  <a:srgbClr val="FFFF00"/>
                </a:highlight>
                <a:latin typeface="+mj-ea"/>
                <a:ea typeface="+mj-ea"/>
                <a:cs typeface="Meiryo UI" pitchFamily="50" charset="-128"/>
              </a:rPr>
              <a:t> Girls for Society</a:t>
            </a:r>
            <a:endParaRPr lang="en-US" altLang="ja-JP" sz="16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*部門：小学生の部　（代表</a:t>
            </a:r>
            <a:r>
              <a:rPr lang="en-US" altLang="ja-JP" sz="1600" b="1" dirty="0">
                <a:solidFill>
                  <a:srgbClr val="000000"/>
                </a:solidFill>
                <a:latin typeface="+mj-ea"/>
                <a:ea typeface="+mj-ea"/>
              </a:rPr>
              <a:t>5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名）</a:t>
            </a:r>
            <a:endParaRPr lang="en-US" altLang="ja-JP" sz="16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　　　　 中学生の部　（代表</a:t>
            </a:r>
            <a:r>
              <a:rPr lang="en-US" altLang="ja-JP" sz="1600" b="1" dirty="0">
                <a:solidFill>
                  <a:srgbClr val="000000"/>
                </a:solidFill>
                <a:latin typeface="+mj-ea"/>
                <a:ea typeface="+mj-ea"/>
              </a:rPr>
              <a:t>8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名）　予定</a:t>
            </a:r>
            <a:endParaRPr lang="en-US" altLang="ja-JP" sz="16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  <a:cs typeface="Meiryo UI" pitchFamily="50" charset="-128"/>
              </a:rPr>
              <a:t>よりよい社会の実現のためにあなたが考えること、</a:t>
            </a: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  <a:cs typeface="Meiryo UI" pitchFamily="50" charset="-128"/>
              </a:rPr>
              <a:t>できること・・・。</a:t>
            </a: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  <a:cs typeface="Meiryo UI" pitchFamily="50" charset="-128"/>
              </a:rPr>
              <a:t>自分の言葉で表現してみませんか❔</a:t>
            </a: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40B991-8CF8-D7CD-099C-37CB226A00F6}"/>
              </a:ext>
            </a:extLst>
          </p:cNvPr>
          <p:cNvSpPr/>
          <p:nvPr/>
        </p:nvSpPr>
        <p:spPr bwMode="auto">
          <a:xfrm>
            <a:off x="2985687" y="9713436"/>
            <a:ext cx="4249529" cy="48018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　　　　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【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問い合わせ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】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　</a:t>
            </a:r>
            <a:endParaRPr kumimoji="1" lang="en-US" altLang="ja-JP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　　　　　　〒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814-0103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　福岡市城南区鳥飼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7</a:t>
            </a:r>
            <a:r>
              <a:rPr lang="ja-JP" altLang="en-US" sz="1100" b="1" dirty="0">
                <a:latin typeface="+mj-ea"/>
                <a:ea typeface="+mj-ea"/>
              </a:rPr>
              <a:t>丁目</a:t>
            </a:r>
            <a:r>
              <a:rPr lang="en-US" altLang="ja-JP" sz="1100" b="1" dirty="0">
                <a:latin typeface="+mj-ea"/>
                <a:ea typeface="+mj-ea"/>
              </a:rPr>
              <a:t>10</a:t>
            </a:r>
            <a:r>
              <a:rPr lang="ja-JP" altLang="en-US" sz="1100" b="1" dirty="0">
                <a:latin typeface="+mj-ea"/>
                <a:ea typeface="+mj-ea"/>
              </a:rPr>
              <a:t>番</a:t>
            </a:r>
            <a:r>
              <a:rPr lang="en-US" altLang="ja-JP" sz="1100" b="1" dirty="0">
                <a:latin typeface="+mj-ea"/>
                <a:ea typeface="+mj-ea"/>
              </a:rPr>
              <a:t>38</a:t>
            </a:r>
            <a:r>
              <a:rPr lang="ja-JP" altLang="en-US" sz="1100" b="1" dirty="0">
                <a:latin typeface="+mj-ea"/>
                <a:ea typeface="+mj-ea"/>
              </a:rPr>
              <a:t>号</a:t>
            </a:r>
            <a:endParaRPr lang="en-US" altLang="ja-JP" sz="1100" b="1" dirty="0">
              <a:latin typeface="+mj-ea"/>
              <a:ea typeface="+mj-ea"/>
            </a:endParaRPr>
          </a:p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　　　　　　　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　　</a:t>
            </a:r>
            <a:r>
              <a:rPr lang="en-US" altLang="ja-JP" sz="1100" b="1" dirty="0">
                <a:latin typeface="+mj-ea"/>
                <a:ea typeface="+mj-ea"/>
              </a:rPr>
              <a:t>TEL</a:t>
            </a:r>
            <a:r>
              <a:rPr lang="ja-JP" altLang="en-US" sz="1100" b="1" dirty="0">
                <a:latin typeface="+mj-ea"/>
                <a:ea typeface="+mj-ea"/>
              </a:rPr>
              <a:t>：</a:t>
            </a:r>
            <a:r>
              <a:rPr lang="en-US" altLang="ja-JP" sz="1100" b="1" dirty="0">
                <a:latin typeface="+mj-ea"/>
                <a:ea typeface="+mj-ea"/>
              </a:rPr>
              <a:t>092-831-0981</a:t>
            </a:r>
            <a:r>
              <a:rPr lang="ja-JP" altLang="en-US" sz="1100" b="1" dirty="0">
                <a:latin typeface="+mj-ea"/>
                <a:ea typeface="+mj-ea"/>
              </a:rPr>
              <a:t>／</a:t>
            </a:r>
            <a:r>
              <a:rPr lang="en-US" altLang="ja-JP" sz="1100" b="1" dirty="0">
                <a:latin typeface="+mj-ea"/>
                <a:ea typeface="+mj-ea"/>
              </a:rPr>
              <a:t>FAX</a:t>
            </a:r>
            <a:r>
              <a:rPr lang="ja-JP" altLang="en-US" sz="1100" b="1" dirty="0">
                <a:latin typeface="+mj-ea"/>
                <a:ea typeface="+mj-ea"/>
              </a:rPr>
              <a:t>：</a:t>
            </a:r>
            <a:r>
              <a:rPr lang="en-US" altLang="ja-JP" sz="1100" b="1" dirty="0">
                <a:latin typeface="+mj-ea"/>
                <a:ea typeface="+mj-ea"/>
              </a:rPr>
              <a:t>092-831-0985</a:t>
            </a:r>
          </a:p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+mj-ea"/>
                <a:ea typeface="+mj-ea"/>
              </a:rPr>
              <a:t>　　　　　　　 　</a:t>
            </a:r>
            <a:r>
              <a:rPr lang="en-US" altLang="ja-JP" sz="1200" b="1" dirty="0">
                <a:latin typeface="+mj-ea"/>
                <a:ea typeface="+mj-ea"/>
              </a:rPr>
              <a:t>E-mail</a:t>
            </a:r>
            <a:r>
              <a:rPr lang="ja-JP" altLang="en-US" sz="1200" b="1" dirty="0">
                <a:latin typeface="+mj-ea"/>
                <a:ea typeface="+mj-ea"/>
              </a:rPr>
              <a:t> </a:t>
            </a:r>
            <a:r>
              <a:rPr lang="en-US" altLang="ja-JP" sz="1200" b="1" dirty="0">
                <a:latin typeface="+mj-ea"/>
                <a:ea typeface="+mj-ea"/>
              </a:rPr>
              <a:t>: </a:t>
            </a:r>
            <a:r>
              <a:rPr lang="en-US" altLang="ja-JP" sz="1200" b="1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info@njh.ed.jp</a:t>
            </a:r>
            <a:endParaRPr lang="en-US" altLang="ja-JP" sz="1200" b="1" dirty="0">
              <a:latin typeface="+mj-ea"/>
              <a:ea typeface="+mj-ea"/>
            </a:endParaRPr>
          </a:p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j-ea"/>
                <a:ea typeface="+mj-ea"/>
              </a:rPr>
              <a:t>　　　　     </a:t>
            </a:r>
            <a:r>
              <a:rPr lang="ja-JP" altLang="en-US" sz="1200" b="1" dirty="0">
                <a:latin typeface="+mj-ea"/>
                <a:ea typeface="+mj-ea"/>
              </a:rPr>
              <a:t>　ｈｔｔｐｓ：</a:t>
            </a:r>
            <a:r>
              <a:rPr lang="en-US" altLang="ja-JP" sz="1200" b="1" dirty="0">
                <a:latin typeface="+mj-ea"/>
                <a:ea typeface="+mj-ea"/>
              </a:rPr>
              <a:t>//www.nakamura-njh.ed.jp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CF97AC9-9731-BA84-1BCD-56E7FF83FC4B}"/>
              </a:ext>
            </a:extLst>
          </p:cNvPr>
          <p:cNvSpPr/>
          <p:nvPr/>
        </p:nvSpPr>
        <p:spPr bwMode="auto">
          <a:xfrm>
            <a:off x="377788" y="9439762"/>
            <a:ext cx="6127592" cy="32961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主催</a:t>
            </a: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中村学園女子中学校・高等学校　　</a:t>
            </a: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後援</a:t>
            </a: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福岡市教育委員会</a:t>
            </a: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6" name="Text Box 12">
            <a:extLst>
              <a:ext uri="{FF2B5EF4-FFF2-40B4-BE49-F238E27FC236}">
                <a16:creationId xmlns:a16="http://schemas.microsoft.com/office/drawing/2014/main" id="{D2E59052-A4A2-67A2-B7BB-B315540AF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97" y="6176135"/>
            <a:ext cx="6947102" cy="1748633"/>
          </a:xfrm>
          <a:prstGeom prst="rect">
            <a:avLst/>
          </a:prstGeom>
          <a:solidFill>
            <a:schemeClr val="bg1"/>
          </a:solidFill>
          <a:ln w="63500">
            <a:solidFill>
              <a:srgbClr val="CC66FF"/>
            </a:solidFill>
            <a:miter lim="800000"/>
            <a:headEnd/>
            <a:tailEnd/>
          </a:ln>
          <a:effectLst/>
        </p:spPr>
        <p:txBody>
          <a:bodyPr wrap="none" lIns="165346" rIns="1653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800" dirty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1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応募方法</a:t>
            </a:r>
            <a:endParaRPr lang="en-US" altLang="ja-JP" sz="1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en-US" altLang="ja-JP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7</a:t>
            </a:r>
            <a:r>
              <a:rPr lang="ja-JP" altLang="en-US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月</a:t>
            </a:r>
            <a:r>
              <a:rPr lang="en-US" altLang="ja-JP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29</a:t>
            </a:r>
            <a:r>
              <a:rPr lang="ja-JP" altLang="en-US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日（金）</a:t>
            </a: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までに、応募用紙に必要事項を記入の上、以下の方法で申し込んで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　　　ください。</a:t>
            </a:r>
            <a:endParaRPr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     　　①応募用紙に必要事項を記入の上、応募用紙を</a:t>
            </a:r>
            <a:r>
              <a:rPr lang="en-US" altLang="ja-JP" sz="1400" b="1" dirty="0">
                <a:solidFill>
                  <a:srgbClr val="000000"/>
                </a:solidFill>
                <a:latin typeface="+mj-ea"/>
                <a:ea typeface="+mj-ea"/>
              </a:rPr>
              <a:t>PDF</a:t>
            </a: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ファイルに変換、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　　　　　　または写真に撮り、本校のメールアドレスに添付して送信する。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     　　②応募用紙に必要事項を記入の上、本校に郵送する。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     　　③応募用紙に必要事項を記入の上、本校に持参する。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9E198CDD-6287-EF53-49CA-093DC4E2F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97" y="8070770"/>
            <a:ext cx="6947102" cy="1041224"/>
          </a:xfrm>
          <a:prstGeom prst="rect">
            <a:avLst/>
          </a:prstGeom>
          <a:solidFill>
            <a:schemeClr val="bg1"/>
          </a:solidFill>
          <a:ln w="63500">
            <a:solidFill>
              <a:srgbClr val="CC66FF"/>
            </a:solidFill>
            <a:miter lim="800000"/>
            <a:headEnd/>
            <a:tailEnd/>
          </a:ln>
          <a:effectLst/>
        </p:spPr>
        <p:txBody>
          <a:bodyPr wrap="none" lIns="165346" rIns="1653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800" dirty="0">
                <a:solidFill>
                  <a:srgbClr val="FF0000"/>
                </a:solidFill>
                <a:latin typeface="+mj-ea"/>
                <a:ea typeface="+mj-ea"/>
              </a:rPr>
              <a:t>●</a:t>
            </a:r>
            <a:r>
              <a:rPr lang="ja-JP" altLang="en-US" sz="1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選考方法</a:t>
            </a: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　予選（書類審査）による</a:t>
            </a: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選考の上、代表者（小学生</a:t>
            </a:r>
            <a:r>
              <a:rPr lang="en-US" altLang="ja-JP" sz="1400" b="1" dirty="0">
                <a:solidFill>
                  <a:srgbClr val="000000"/>
                </a:solidFill>
                <a:latin typeface="+mj-ea"/>
                <a:ea typeface="+mj-ea"/>
              </a:rPr>
              <a:t>5</a:t>
            </a: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名、中学生</a:t>
            </a:r>
            <a:r>
              <a:rPr lang="en-US" altLang="ja-JP" sz="1400" b="1" dirty="0">
                <a:solidFill>
                  <a:srgbClr val="000000"/>
                </a:solidFill>
                <a:latin typeface="+mj-ea"/>
                <a:ea typeface="+mj-ea"/>
              </a:rPr>
              <a:t>8</a:t>
            </a: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名）が本選（プレゼ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　　ン）に出場。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　　代表者には</a:t>
            </a:r>
            <a:r>
              <a:rPr lang="en-US" altLang="ja-JP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8</a:t>
            </a:r>
            <a:r>
              <a:rPr lang="ja-JP" altLang="en-US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月</a:t>
            </a:r>
            <a:r>
              <a:rPr lang="en-US" altLang="ja-JP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5</a:t>
            </a:r>
            <a:r>
              <a:rPr lang="ja-JP" altLang="en-US" sz="14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日（金）</a:t>
            </a:r>
            <a:r>
              <a:rPr lang="ja-JP" altLang="en-US" sz="1400" b="1" dirty="0">
                <a:solidFill>
                  <a:srgbClr val="000000"/>
                </a:solidFill>
                <a:latin typeface="+mj-ea"/>
                <a:ea typeface="+mj-ea"/>
              </a:rPr>
              <a:t>にメールアドレスに連絡いたします。</a:t>
            </a:r>
            <a:endParaRPr lang="en-US" altLang="ja-JP" sz="140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C71C6F48-8A4A-A988-8886-017C9F14E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46" y="5089754"/>
            <a:ext cx="6947102" cy="952006"/>
          </a:xfrm>
          <a:prstGeom prst="rect">
            <a:avLst/>
          </a:prstGeom>
          <a:solidFill>
            <a:schemeClr val="bg1"/>
          </a:solidFill>
          <a:ln w="63500">
            <a:solidFill>
              <a:srgbClr val="FF9966"/>
            </a:solidFill>
            <a:miter lim="800000"/>
            <a:headEnd/>
            <a:tailEnd/>
          </a:ln>
          <a:effectLst/>
        </p:spPr>
        <p:txBody>
          <a:bodyPr wrap="none" lIns="165346" rIns="165346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●大会日程（本選）・会場</a:t>
            </a:r>
            <a:endParaRPr lang="en-US" altLang="ja-JP" sz="1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+mj-ea"/>
                <a:ea typeface="+mj-ea"/>
              </a:rPr>
              <a:t>　*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日時：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2022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年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8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月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25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+mj-ea"/>
                <a:ea typeface="+mj-ea"/>
              </a:rPr>
              <a:t>日（木）　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　開場　</a:t>
            </a:r>
            <a:r>
              <a:rPr lang="en-US" altLang="ja-JP" sz="1600" b="1" dirty="0">
                <a:solidFill>
                  <a:srgbClr val="000000"/>
                </a:solidFill>
                <a:latin typeface="+mj-ea"/>
                <a:ea typeface="+mj-ea"/>
              </a:rPr>
              <a:t>9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600" b="1" dirty="0">
                <a:solidFill>
                  <a:srgbClr val="000000"/>
                </a:solidFill>
                <a:latin typeface="+mj-ea"/>
                <a:ea typeface="+mj-ea"/>
              </a:rPr>
              <a:t>30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　開始　</a:t>
            </a:r>
            <a:r>
              <a:rPr lang="en-US" altLang="ja-JP" sz="1600" b="1" dirty="0">
                <a:solidFill>
                  <a:srgbClr val="000000"/>
                </a:solidFill>
                <a:latin typeface="+mj-ea"/>
                <a:ea typeface="+mj-ea"/>
              </a:rPr>
              <a:t>10</a:t>
            </a: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600" b="1" dirty="0">
                <a:solidFill>
                  <a:srgbClr val="000000"/>
                </a:solidFill>
                <a:latin typeface="+mj-ea"/>
                <a:ea typeface="+mj-ea"/>
              </a:rPr>
              <a:t>00</a:t>
            </a:r>
          </a:p>
          <a:p>
            <a:pPr fontAlgn="ctr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　*会場：中村学園女子中学校・高等学校　講堂</a:t>
            </a:r>
            <a:endParaRPr lang="en-US" altLang="ja-JP" sz="160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0B086235-E1E0-33CD-8FB0-7F1121DC2567}"/>
              </a:ext>
            </a:extLst>
          </p:cNvPr>
          <p:cNvPicPr/>
          <p:nvPr/>
        </p:nvPicPr>
        <p:blipFill rotWithShape="1">
          <a:blip r:embed="rId4"/>
          <a:srcRect l="1370" t="50122" r="59820" b="35761"/>
          <a:stretch/>
        </p:blipFill>
        <p:spPr bwMode="auto">
          <a:xfrm>
            <a:off x="576721" y="9953527"/>
            <a:ext cx="2445979" cy="5074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A61C7EA-C77B-7945-713E-3B2AC490D2E1}"/>
              </a:ext>
            </a:extLst>
          </p:cNvPr>
          <p:cNvSpPr/>
          <p:nvPr/>
        </p:nvSpPr>
        <p:spPr bwMode="auto">
          <a:xfrm>
            <a:off x="1" y="1710911"/>
            <a:ext cx="7632700" cy="51998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  <a:cs typeface="Meiryo UI" pitchFamily="50" charset="-128"/>
              </a:rPr>
              <a:t>自分の考えを英語で発信してみませんか。</a:t>
            </a: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  <a:cs typeface="Meiryo UI" pitchFamily="50" charset="-128"/>
              </a:rPr>
              <a:t>この夏、中村学園女子中学校・高等学校で「英語プレゼンテーション大会」を行います。</a:t>
            </a:r>
            <a:endParaRPr lang="en-US" altLang="ja-JP" sz="1600" b="1" dirty="0">
              <a:solidFill>
                <a:prstClr val="black"/>
              </a:solidFill>
              <a:latin typeface="+mj-ea"/>
              <a:ea typeface="+mj-ea"/>
              <a:cs typeface="Meiryo UI" pitchFamily="50" charset="-128"/>
            </a:endParaRPr>
          </a:p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1B4CA53-1302-9466-5DA1-57B54C196BDF}"/>
              </a:ext>
            </a:extLst>
          </p:cNvPr>
          <p:cNvSpPr/>
          <p:nvPr/>
        </p:nvSpPr>
        <p:spPr bwMode="auto">
          <a:xfrm>
            <a:off x="4725378" y="9176401"/>
            <a:ext cx="2509838" cy="27367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50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詳細は実施要項をご参照下さい。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50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50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374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HGP創英角ｺﾞｼｯｸUB</vt:lpstr>
      <vt:lpstr>HGS創英角ｺﾞｼｯｸUB</vt:lpstr>
      <vt:lpstr>ＭＳ Ｐゴシック</vt:lpstr>
      <vt:lpstr>Arial</vt:lpstr>
      <vt:lpstr>Berlin Sans FB</vt:lpstr>
      <vt:lpstr>標準デザイン</vt:lpstr>
      <vt:lpstr>PowerPoint プレゼンテーション</vt:lpstr>
    </vt:vector>
  </TitlesOfParts>
  <Company>中村学園女子高等学校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naka</dc:creator>
  <cp:lastModifiedBy>緒方　圭子</cp:lastModifiedBy>
  <cp:revision>111</cp:revision>
  <cp:lastPrinted>2022-06-24T06:16:45Z</cp:lastPrinted>
  <dcterms:created xsi:type="dcterms:W3CDTF">2013-05-10T01:00:39Z</dcterms:created>
  <dcterms:modified xsi:type="dcterms:W3CDTF">2022-06-24T08:02:48Z</dcterms:modified>
</cp:coreProperties>
</file>